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llerta Stencil" panose="020B0604020202020204" charset="0"/>
      <p:regular r:id="rId9"/>
    </p:embeddedFont>
    <p:embeddedFont>
      <p:font typeface="Arial Bold" panose="020B0604020202020204" charset="0"/>
      <p:regular r:id="rId10"/>
    </p:embeddedFont>
    <p:embeddedFont>
      <p:font typeface="Banana" panose="020B0604020202020204" charset="-78"/>
      <p:regular r:id="rId11"/>
    </p:embeddedFont>
    <p:embeddedFont>
      <p:font typeface="Banana Bold" panose="020B0604020202020204" charset="-78"/>
      <p:regular r:id="rId12"/>
    </p:embeddedFont>
    <p:embeddedFont>
      <p:font typeface="Calibri (MS)" panose="020B0604020202020204" charset="0"/>
      <p:regular r:id="rId13"/>
    </p:embeddedFont>
    <p:embeddedFont>
      <p:font typeface="Calibri (MS) Bold" panose="020B0604020202020204" charset="0"/>
      <p:regular r:id="rId14"/>
    </p:embeddedFont>
    <p:embeddedFont>
      <p:font typeface="Lato Heavy" panose="020B0604020202020204" charset="0"/>
      <p:regular r:id="rId15"/>
    </p:embeddedFon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Semi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0562" y="3745084"/>
            <a:ext cx="9925821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800" b="1" dirty="0">
                <a:solidFill>
                  <a:srgbClr val="151F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TÍTULO DO RESUMO EXPANDIDO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4467" y="7172886"/>
            <a:ext cx="578886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dirty="0" err="1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Autores</a:t>
            </a:r>
            <a:r>
              <a:rPr lang="en-US" sz="2700" dirty="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65328" y="8753671"/>
            <a:ext cx="4132656" cy="628189"/>
            <a:chOff x="0" y="0"/>
            <a:chExt cx="5510208" cy="8375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10149" cy="837565"/>
            </a:xfrm>
            <a:custGeom>
              <a:avLst/>
              <a:gdLst/>
              <a:ahLst/>
              <a:cxnLst/>
              <a:rect l="l" t="t" r="r" b="b"/>
              <a:pathLst>
                <a:path w="5510149" h="837565">
                  <a:moveTo>
                    <a:pt x="0" y="0"/>
                  </a:moveTo>
                  <a:lnTo>
                    <a:pt x="5510149" y="0"/>
                  </a:lnTo>
                  <a:lnTo>
                    <a:pt x="5510149" y="837565"/>
                  </a:lnTo>
                  <a:lnTo>
                    <a:pt x="0" y="837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719388" y="8648817"/>
            <a:ext cx="497034" cy="786402"/>
            <a:chOff x="0" y="0"/>
            <a:chExt cx="662712" cy="10485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2686" cy="1048512"/>
            </a:xfrm>
            <a:custGeom>
              <a:avLst/>
              <a:gdLst/>
              <a:ahLst/>
              <a:cxnLst/>
              <a:rect l="l" t="t" r="r" b="b"/>
              <a:pathLst>
                <a:path w="662686" h="1048512">
                  <a:moveTo>
                    <a:pt x="0" y="0"/>
                  </a:moveTo>
                  <a:lnTo>
                    <a:pt x="662686" y="0"/>
                  </a:lnTo>
                  <a:lnTo>
                    <a:pt x="662686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90098" y="8839932"/>
            <a:ext cx="1366103" cy="404172"/>
            <a:chOff x="0" y="0"/>
            <a:chExt cx="1821470" cy="5388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1434" cy="538861"/>
            </a:xfrm>
            <a:custGeom>
              <a:avLst/>
              <a:gdLst/>
              <a:ahLst/>
              <a:cxnLst/>
              <a:rect l="l" t="t" r="r" b="b"/>
              <a:pathLst>
                <a:path w="1821434" h="538861">
                  <a:moveTo>
                    <a:pt x="0" y="0"/>
                  </a:moveTo>
                  <a:lnTo>
                    <a:pt x="1821434" y="0"/>
                  </a:lnTo>
                  <a:lnTo>
                    <a:pt x="1821434" y="538861"/>
                  </a:lnTo>
                  <a:lnTo>
                    <a:pt x="0" y="5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256839" y="639934"/>
            <a:ext cx="97743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 dirty="0">
                <a:solidFill>
                  <a:srgbClr val="22674C"/>
                </a:solidFill>
                <a:latin typeface="Arial Bold"/>
                <a:ea typeface="Arial Bold"/>
                <a:cs typeface="Arial Bold"/>
                <a:sym typeface="Arial Bold"/>
              </a:rPr>
              <a:t>CONNUTSS</a:t>
            </a:r>
            <a:r>
              <a:rPr lang="en-US" sz="2900" b="1" dirty="0">
                <a:solidFill>
                  <a:srgbClr val="F5BE1E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2280"/>
              </a:lnSpc>
            </a:pPr>
            <a:r>
              <a:rPr lang="en-US" sz="19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II </a:t>
            </a:r>
            <a:r>
              <a:rPr lang="en-US" sz="19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Congresso</a:t>
            </a:r>
            <a:r>
              <a:rPr lang="en-US" sz="19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Nacional de </a:t>
            </a:r>
            <a:r>
              <a:rPr lang="en-US" sz="19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Nutrição</a:t>
            </a:r>
            <a:r>
              <a:rPr lang="en-US" sz="19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19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9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endParaRPr lang="en-US" sz="19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480"/>
              </a:lnSpc>
            </a:pPr>
            <a:endParaRPr lang="en-US" sz="19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466119" y="508814"/>
            <a:ext cx="2557665" cy="1897021"/>
            <a:chOff x="0" y="0"/>
            <a:chExt cx="3410220" cy="2529362"/>
          </a:xfrm>
        </p:grpSpPr>
        <p:sp>
          <p:nvSpPr>
            <p:cNvPr id="12" name="Freeform 12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 dirty="0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 dirty="0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26877" y="7639611"/>
            <a:ext cx="2557665" cy="1897021"/>
            <a:chOff x="0" y="0"/>
            <a:chExt cx="3410220" cy="2529362"/>
          </a:xfrm>
        </p:grpSpPr>
        <p:sp>
          <p:nvSpPr>
            <p:cNvPr id="23" name="Freeform 23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 dirty="0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 dirty="0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417943" y="8694451"/>
            <a:ext cx="3452113" cy="1374816"/>
            <a:chOff x="0" y="0"/>
            <a:chExt cx="4602818" cy="1833089"/>
          </a:xfrm>
        </p:grpSpPr>
        <p:sp>
          <p:nvSpPr>
            <p:cNvPr id="34" name="Freeform 34"/>
            <p:cNvSpPr/>
            <p:nvPr/>
          </p:nvSpPr>
          <p:spPr>
            <a:xfrm>
              <a:off x="0" y="89906"/>
              <a:ext cx="1743182" cy="1743182"/>
            </a:xfrm>
            <a:custGeom>
              <a:avLst/>
              <a:gdLst/>
              <a:ahLst/>
              <a:cxnLst/>
              <a:rect l="l" t="t" r="r" b="b"/>
              <a:pathLst>
                <a:path w="1743182" h="1743182">
                  <a:moveTo>
                    <a:pt x="0" y="0"/>
                  </a:moveTo>
                  <a:lnTo>
                    <a:pt x="1743182" y="0"/>
                  </a:lnTo>
                  <a:lnTo>
                    <a:pt x="1743182" y="1743183"/>
                  </a:lnTo>
                  <a:lnTo>
                    <a:pt x="0" y="174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2853111" y="527215"/>
              <a:ext cx="616163" cy="1031235"/>
            </a:xfrm>
            <a:custGeom>
              <a:avLst/>
              <a:gdLst/>
              <a:ahLst/>
              <a:cxnLst/>
              <a:rect l="l" t="t" r="r" b="b"/>
              <a:pathLst>
                <a:path w="616163" h="1031235">
                  <a:moveTo>
                    <a:pt x="0" y="0"/>
                  </a:moveTo>
                  <a:lnTo>
                    <a:pt x="616163" y="0"/>
                  </a:lnTo>
                  <a:lnTo>
                    <a:pt x="616163" y="1031235"/>
                  </a:lnTo>
                  <a:lnTo>
                    <a:pt x="0" y="1031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18362" y="-6990"/>
              <a:ext cx="1684475" cy="324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44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Realização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305874" y="-38100"/>
              <a:ext cx="957236" cy="324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44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1885487" y="728749"/>
              <a:ext cx="325443" cy="383752"/>
            </a:xfrm>
            <a:custGeom>
              <a:avLst/>
              <a:gdLst/>
              <a:ahLst/>
              <a:cxnLst/>
              <a:rect l="l" t="t" r="r" b="b"/>
              <a:pathLst>
                <a:path w="325443" h="383752">
                  <a:moveTo>
                    <a:pt x="0" y="0"/>
                  </a:moveTo>
                  <a:lnTo>
                    <a:pt x="325443" y="0"/>
                  </a:lnTo>
                  <a:lnTo>
                    <a:pt x="325443" y="383752"/>
                  </a:lnTo>
                  <a:lnTo>
                    <a:pt x="0" y="383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412821" y="1183990"/>
              <a:ext cx="1334879" cy="374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6"/>
                </a:lnSpc>
              </a:pPr>
              <a:r>
                <a:rPr lang="en-US" sz="1592">
                  <a:solidFill>
                    <a:srgbClr val="000000"/>
                  </a:solidFill>
                  <a:latin typeface="Allerta Stencil"/>
                  <a:ea typeface="Allerta Stencil"/>
                  <a:cs typeface="Allerta Stencil"/>
                  <a:sym typeface="Allerta Stencil"/>
                </a:rPr>
                <a:t>IMPACTA</a:t>
              </a:r>
            </a:p>
            <a:p>
              <a:pPr algn="ctr">
                <a:lnSpc>
                  <a:spcPts val="1045"/>
                </a:lnSpc>
              </a:pPr>
              <a:r>
                <a:rPr lang="en-US" sz="583" b="1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PROMOÇÕES E EVENTOS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3660817" y="459578"/>
              <a:ext cx="913836" cy="325494"/>
            </a:xfrm>
            <a:custGeom>
              <a:avLst/>
              <a:gdLst/>
              <a:ahLst/>
              <a:cxnLst/>
              <a:rect l="l" t="t" r="r" b="b"/>
              <a:pathLst>
                <a:path w="913836" h="325494">
                  <a:moveTo>
                    <a:pt x="0" y="0"/>
                  </a:moveTo>
                  <a:lnTo>
                    <a:pt x="913836" y="0"/>
                  </a:lnTo>
                  <a:lnTo>
                    <a:pt x="913836" y="325494"/>
                  </a:lnTo>
                  <a:lnTo>
                    <a:pt x="0" y="325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519569" y="840998"/>
              <a:ext cx="1083249" cy="667031"/>
            </a:xfrm>
            <a:custGeom>
              <a:avLst/>
              <a:gdLst/>
              <a:ahLst/>
              <a:cxnLst/>
              <a:rect l="l" t="t" r="r" b="b"/>
              <a:pathLst>
                <a:path w="1083249" h="667031">
                  <a:moveTo>
                    <a:pt x="0" y="0"/>
                  </a:moveTo>
                  <a:lnTo>
                    <a:pt x="1083249" y="0"/>
                  </a:lnTo>
                  <a:lnTo>
                    <a:pt x="1083249" y="667031"/>
                  </a:lnTo>
                  <a:lnTo>
                    <a:pt x="0" y="667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" name="Freeform 42"/>
          <p:cNvSpPr/>
          <p:nvPr/>
        </p:nvSpPr>
        <p:spPr>
          <a:xfrm flipH="1">
            <a:off x="14956200" y="6538139"/>
            <a:ext cx="3331800" cy="3748861"/>
          </a:xfrm>
          <a:custGeom>
            <a:avLst/>
            <a:gdLst/>
            <a:ahLst/>
            <a:cxnLst/>
            <a:rect l="l" t="t" r="r" b="b"/>
            <a:pathLst>
              <a:path w="3331800" h="3748861">
                <a:moveTo>
                  <a:pt x="3331800" y="0"/>
                </a:moveTo>
                <a:lnTo>
                  <a:pt x="0" y="0"/>
                </a:lnTo>
                <a:lnTo>
                  <a:pt x="0" y="3748861"/>
                </a:lnTo>
                <a:lnTo>
                  <a:pt x="3331800" y="3748861"/>
                </a:lnTo>
                <a:lnTo>
                  <a:pt x="333180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 flipV="1">
            <a:off x="0" y="0"/>
            <a:ext cx="3597462" cy="4047777"/>
          </a:xfrm>
          <a:custGeom>
            <a:avLst/>
            <a:gdLst/>
            <a:ahLst/>
            <a:cxnLst/>
            <a:rect l="l" t="t" r="r" b="b"/>
            <a:pathLst>
              <a:path w="3597462" h="4047777">
                <a:moveTo>
                  <a:pt x="0" y="4047777"/>
                </a:moveTo>
                <a:lnTo>
                  <a:pt x="3597462" y="4047777"/>
                </a:lnTo>
                <a:lnTo>
                  <a:pt x="3597462" y="0"/>
                </a:lnTo>
                <a:lnTo>
                  <a:pt x="0" y="0"/>
                </a:lnTo>
                <a:lnTo>
                  <a:pt x="0" y="4047777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85121"/>
            <a:ext cx="1429630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>
                <a:solidFill>
                  <a:srgbClr val="151F28"/>
                </a:solidFill>
                <a:latin typeface="Calibri (MS)"/>
                <a:ea typeface="Calibri (MS)"/>
                <a:cs typeface="Calibri (MS)"/>
                <a:sym typeface="Calibri (MS)"/>
              </a:rPr>
              <a:t>IntroduçãoIntroduçãoIntroduçãoIntroduçãoIntroduçãoIntroduçãoIntroduçãoIntrodução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65328" y="8753671"/>
            <a:ext cx="4132656" cy="628189"/>
            <a:chOff x="0" y="0"/>
            <a:chExt cx="5510208" cy="8375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10149" cy="837565"/>
            </a:xfrm>
            <a:custGeom>
              <a:avLst/>
              <a:gdLst/>
              <a:ahLst/>
              <a:cxnLst/>
              <a:rect l="l" t="t" r="r" b="b"/>
              <a:pathLst>
                <a:path w="5510149" h="837565">
                  <a:moveTo>
                    <a:pt x="0" y="0"/>
                  </a:moveTo>
                  <a:lnTo>
                    <a:pt x="5510149" y="0"/>
                  </a:lnTo>
                  <a:lnTo>
                    <a:pt x="5510149" y="837565"/>
                  </a:lnTo>
                  <a:lnTo>
                    <a:pt x="0" y="837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19388" y="8648817"/>
            <a:ext cx="497034" cy="786402"/>
            <a:chOff x="0" y="0"/>
            <a:chExt cx="662712" cy="1048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2686" cy="1048512"/>
            </a:xfrm>
            <a:custGeom>
              <a:avLst/>
              <a:gdLst/>
              <a:ahLst/>
              <a:cxnLst/>
              <a:rect l="l" t="t" r="r" b="b"/>
              <a:pathLst>
                <a:path w="662686" h="1048512">
                  <a:moveTo>
                    <a:pt x="0" y="0"/>
                  </a:moveTo>
                  <a:lnTo>
                    <a:pt x="662686" y="0"/>
                  </a:lnTo>
                  <a:lnTo>
                    <a:pt x="662686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90098" y="8839932"/>
            <a:ext cx="1366103" cy="404172"/>
            <a:chOff x="0" y="0"/>
            <a:chExt cx="1821470" cy="5388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1434" cy="538861"/>
            </a:xfrm>
            <a:custGeom>
              <a:avLst/>
              <a:gdLst/>
              <a:ahLst/>
              <a:cxnLst/>
              <a:rect l="l" t="t" r="r" b="b"/>
              <a:pathLst>
                <a:path w="1821434" h="538861">
                  <a:moveTo>
                    <a:pt x="0" y="0"/>
                  </a:moveTo>
                  <a:lnTo>
                    <a:pt x="1821434" y="0"/>
                  </a:lnTo>
                  <a:lnTo>
                    <a:pt x="1821434" y="538861"/>
                  </a:lnTo>
                  <a:lnTo>
                    <a:pt x="0" y="5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56839" y="639934"/>
            <a:ext cx="97743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>
                <a:solidFill>
                  <a:srgbClr val="22674C"/>
                </a:solidFill>
                <a:latin typeface="Arial Bold"/>
                <a:ea typeface="Arial Bold"/>
                <a:cs typeface="Arial Bold"/>
                <a:sym typeface="Arial Bold"/>
              </a:rPr>
              <a:t>CONNUTSS</a:t>
            </a:r>
            <a:r>
              <a:rPr lang="en-US" sz="2900" b="1">
                <a:solidFill>
                  <a:srgbClr val="F5BE1E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II Congresso Nacional de Nutrição, Saúde e Sustentabilidade</a:t>
            </a:r>
          </a:p>
          <a:p>
            <a:pPr algn="ctr">
              <a:lnSpc>
                <a:spcPts val="3480"/>
              </a:lnSpc>
            </a:pPr>
            <a:endParaRPr lang="en-US"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466119" y="508814"/>
            <a:ext cx="2557665" cy="1897021"/>
            <a:chOff x="0" y="0"/>
            <a:chExt cx="3410220" cy="2529362"/>
          </a:xfrm>
        </p:grpSpPr>
        <p:sp>
          <p:nvSpPr>
            <p:cNvPr id="11" name="Freeform 11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5573313" y="7232499"/>
            <a:ext cx="2714687" cy="3054501"/>
          </a:xfrm>
          <a:custGeom>
            <a:avLst/>
            <a:gdLst/>
            <a:ahLst/>
            <a:cxnLst/>
            <a:rect l="l" t="t" r="r" b="b"/>
            <a:pathLst>
              <a:path w="2714687" h="3054501">
                <a:moveTo>
                  <a:pt x="2714687" y="0"/>
                </a:moveTo>
                <a:lnTo>
                  <a:pt x="0" y="0"/>
                </a:lnTo>
                <a:lnTo>
                  <a:pt x="0" y="3054501"/>
                </a:lnTo>
                <a:lnTo>
                  <a:pt x="2714687" y="3054501"/>
                </a:lnTo>
                <a:lnTo>
                  <a:pt x="271468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 flipV="1">
            <a:off x="0" y="10989"/>
            <a:ext cx="3087668" cy="3474170"/>
          </a:xfrm>
          <a:custGeom>
            <a:avLst/>
            <a:gdLst/>
            <a:ahLst/>
            <a:cxnLst/>
            <a:rect l="l" t="t" r="r" b="b"/>
            <a:pathLst>
              <a:path w="3087668" h="3474170">
                <a:moveTo>
                  <a:pt x="0" y="3474170"/>
                </a:moveTo>
                <a:lnTo>
                  <a:pt x="3087668" y="3474170"/>
                </a:lnTo>
                <a:lnTo>
                  <a:pt x="3087668" y="0"/>
                </a:lnTo>
                <a:lnTo>
                  <a:pt x="0" y="0"/>
                </a:lnTo>
                <a:lnTo>
                  <a:pt x="0" y="34741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6052752" y="1782934"/>
            <a:ext cx="618249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151F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INTRODUÇÃO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85121"/>
            <a:ext cx="1481169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>
                <a:solidFill>
                  <a:srgbClr val="151F28"/>
                </a:solidFill>
                <a:latin typeface="Calibri (MS)"/>
                <a:ea typeface="Calibri (MS)"/>
                <a:cs typeface="Calibri (MS)"/>
                <a:sym typeface="Calibri (MS)"/>
              </a:rPr>
              <a:t>MetodologiaMetodologiaMetodologiaMetodologiaMetodologiaMetodologiaMetodologia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65328" y="8753671"/>
            <a:ext cx="4132656" cy="628189"/>
            <a:chOff x="0" y="0"/>
            <a:chExt cx="5510208" cy="8375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10149" cy="837565"/>
            </a:xfrm>
            <a:custGeom>
              <a:avLst/>
              <a:gdLst/>
              <a:ahLst/>
              <a:cxnLst/>
              <a:rect l="l" t="t" r="r" b="b"/>
              <a:pathLst>
                <a:path w="5510149" h="837565">
                  <a:moveTo>
                    <a:pt x="0" y="0"/>
                  </a:moveTo>
                  <a:lnTo>
                    <a:pt x="5510149" y="0"/>
                  </a:lnTo>
                  <a:lnTo>
                    <a:pt x="5510149" y="837565"/>
                  </a:lnTo>
                  <a:lnTo>
                    <a:pt x="0" y="837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19388" y="8648817"/>
            <a:ext cx="497034" cy="786402"/>
            <a:chOff x="0" y="0"/>
            <a:chExt cx="662712" cy="1048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2686" cy="1048512"/>
            </a:xfrm>
            <a:custGeom>
              <a:avLst/>
              <a:gdLst/>
              <a:ahLst/>
              <a:cxnLst/>
              <a:rect l="l" t="t" r="r" b="b"/>
              <a:pathLst>
                <a:path w="662686" h="1048512">
                  <a:moveTo>
                    <a:pt x="0" y="0"/>
                  </a:moveTo>
                  <a:lnTo>
                    <a:pt x="662686" y="0"/>
                  </a:lnTo>
                  <a:lnTo>
                    <a:pt x="662686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90098" y="8839932"/>
            <a:ext cx="1366103" cy="404172"/>
            <a:chOff x="0" y="0"/>
            <a:chExt cx="1821470" cy="5388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1434" cy="538861"/>
            </a:xfrm>
            <a:custGeom>
              <a:avLst/>
              <a:gdLst/>
              <a:ahLst/>
              <a:cxnLst/>
              <a:rect l="l" t="t" r="r" b="b"/>
              <a:pathLst>
                <a:path w="1821434" h="538861">
                  <a:moveTo>
                    <a:pt x="0" y="0"/>
                  </a:moveTo>
                  <a:lnTo>
                    <a:pt x="1821434" y="0"/>
                  </a:lnTo>
                  <a:lnTo>
                    <a:pt x="1821434" y="538861"/>
                  </a:lnTo>
                  <a:lnTo>
                    <a:pt x="0" y="5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56839" y="639934"/>
            <a:ext cx="97743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>
                <a:solidFill>
                  <a:srgbClr val="22674C"/>
                </a:solidFill>
                <a:latin typeface="Arial Bold"/>
                <a:ea typeface="Arial Bold"/>
                <a:cs typeface="Arial Bold"/>
                <a:sym typeface="Arial Bold"/>
              </a:rPr>
              <a:t>CONNUTSS</a:t>
            </a:r>
            <a:r>
              <a:rPr lang="en-US" sz="2900" b="1">
                <a:solidFill>
                  <a:srgbClr val="F5BE1E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II Congresso Nacional de Nutrição, Saúde e Sustentabilidade</a:t>
            </a:r>
          </a:p>
          <a:p>
            <a:pPr algn="ctr">
              <a:lnSpc>
                <a:spcPts val="3480"/>
              </a:lnSpc>
            </a:pPr>
            <a:endParaRPr lang="en-US"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466119" y="508814"/>
            <a:ext cx="2557665" cy="1897021"/>
            <a:chOff x="0" y="0"/>
            <a:chExt cx="3410220" cy="2529362"/>
          </a:xfrm>
        </p:grpSpPr>
        <p:sp>
          <p:nvSpPr>
            <p:cNvPr id="11" name="Freeform 11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5573313" y="7232499"/>
            <a:ext cx="2714687" cy="3054501"/>
          </a:xfrm>
          <a:custGeom>
            <a:avLst/>
            <a:gdLst/>
            <a:ahLst/>
            <a:cxnLst/>
            <a:rect l="l" t="t" r="r" b="b"/>
            <a:pathLst>
              <a:path w="2714687" h="3054501">
                <a:moveTo>
                  <a:pt x="2714687" y="0"/>
                </a:moveTo>
                <a:lnTo>
                  <a:pt x="0" y="0"/>
                </a:lnTo>
                <a:lnTo>
                  <a:pt x="0" y="3054501"/>
                </a:lnTo>
                <a:lnTo>
                  <a:pt x="2714687" y="3054501"/>
                </a:lnTo>
                <a:lnTo>
                  <a:pt x="271468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 flipV="1">
            <a:off x="0" y="10989"/>
            <a:ext cx="3087668" cy="3474170"/>
          </a:xfrm>
          <a:custGeom>
            <a:avLst/>
            <a:gdLst/>
            <a:ahLst/>
            <a:cxnLst/>
            <a:rect l="l" t="t" r="r" b="b"/>
            <a:pathLst>
              <a:path w="3087668" h="3474170">
                <a:moveTo>
                  <a:pt x="0" y="3474170"/>
                </a:moveTo>
                <a:lnTo>
                  <a:pt x="3087668" y="3474170"/>
                </a:lnTo>
                <a:lnTo>
                  <a:pt x="3087668" y="0"/>
                </a:lnTo>
                <a:lnTo>
                  <a:pt x="0" y="0"/>
                </a:lnTo>
                <a:lnTo>
                  <a:pt x="0" y="34741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6052752" y="1782934"/>
            <a:ext cx="618249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151F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MÉTODO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85121"/>
            <a:ext cx="1481169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>
                <a:solidFill>
                  <a:srgbClr val="151F28"/>
                </a:solidFill>
                <a:latin typeface="Calibri (MS)"/>
                <a:ea typeface="Calibri (MS)"/>
                <a:cs typeface="Calibri (MS)"/>
                <a:sym typeface="Calibri (MS)"/>
              </a:rPr>
              <a:t>Resultados e discussãoResultados e discussãoResultados e discussãoResultados e discussão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65328" y="8753671"/>
            <a:ext cx="4132656" cy="628189"/>
            <a:chOff x="0" y="0"/>
            <a:chExt cx="5510208" cy="8375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10149" cy="837565"/>
            </a:xfrm>
            <a:custGeom>
              <a:avLst/>
              <a:gdLst/>
              <a:ahLst/>
              <a:cxnLst/>
              <a:rect l="l" t="t" r="r" b="b"/>
              <a:pathLst>
                <a:path w="5510149" h="837565">
                  <a:moveTo>
                    <a:pt x="0" y="0"/>
                  </a:moveTo>
                  <a:lnTo>
                    <a:pt x="5510149" y="0"/>
                  </a:lnTo>
                  <a:lnTo>
                    <a:pt x="5510149" y="837565"/>
                  </a:lnTo>
                  <a:lnTo>
                    <a:pt x="0" y="837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19388" y="8648817"/>
            <a:ext cx="497034" cy="786402"/>
            <a:chOff x="0" y="0"/>
            <a:chExt cx="662712" cy="1048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2686" cy="1048512"/>
            </a:xfrm>
            <a:custGeom>
              <a:avLst/>
              <a:gdLst/>
              <a:ahLst/>
              <a:cxnLst/>
              <a:rect l="l" t="t" r="r" b="b"/>
              <a:pathLst>
                <a:path w="662686" h="1048512">
                  <a:moveTo>
                    <a:pt x="0" y="0"/>
                  </a:moveTo>
                  <a:lnTo>
                    <a:pt x="662686" y="0"/>
                  </a:lnTo>
                  <a:lnTo>
                    <a:pt x="662686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90098" y="8839932"/>
            <a:ext cx="1366103" cy="404172"/>
            <a:chOff x="0" y="0"/>
            <a:chExt cx="1821470" cy="5388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1434" cy="538861"/>
            </a:xfrm>
            <a:custGeom>
              <a:avLst/>
              <a:gdLst/>
              <a:ahLst/>
              <a:cxnLst/>
              <a:rect l="l" t="t" r="r" b="b"/>
              <a:pathLst>
                <a:path w="1821434" h="538861">
                  <a:moveTo>
                    <a:pt x="0" y="0"/>
                  </a:moveTo>
                  <a:lnTo>
                    <a:pt x="1821434" y="0"/>
                  </a:lnTo>
                  <a:lnTo>
                    <a:pt x="1821434" y="538861"/>
                  </a:lnTo>
                  <a:lnTo>
                    <a:pt x="0" y="5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56839" y="639934"/>
            <a:ext cx="97743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>
                <a:solidFill>
                  <a:srgbClr val="22674C"/>
                </a:solidFill>
                <a:latin typeface="Arial Bold"/>
                <a:ea typeface="Arial Bold"/>
                <a:cs typeface="Arial Bold"/>
                <a:sym typeface="Arial Bold"/>
              </a:rPr>
              <a:t>CONNUTSS</a:t>
            </a:r>
            <a:r>
              <a:rPr lang="en-US" sz="2900" b="1">
                <a:solidFill>
                  <a:srgbClr val="F5BE1E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II Congresso Nacional de Nutrição, Saúde e Sustentabilidade</a:t>
            </a:r>
          </a:p>
          <a:p>
            <a:pPr algn="ctr">
              <a:lnSpc>
                <a:spcPts val="3480"/>
              </a:lnSpc>
            </a:pPr>
            <a:endParaRPr lang="en-US"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466119" y="508814"/>
            <a:ext cx="2557665" cy="1897021"/>
            <a:chOff x="0" y="0"/>
            <a:chExt cx="3410220" cy="2529362"/>
          </a:xfrm>
        </p:grpSpPr>
        <p:sp>
          <p:nvSpPr>
            <p:cNvPr id="11" name="Freeform 11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5573313" y="7232499"/>
            <a:ext cx="2714687" cy="3054501"/>
          </a:xfrm>
          <a:custGeom>
            <a:avLst/>
            <a:gdLst/>
            <a:ahLst/>
            <a:cxnLst/>
            <a:rect l="l" t="t" r="r" b="b"/>
            <a:pathLst>
              <a:path w="2714687" h="3054501">
                <a:moveTo>
                  <a:pt x="2714687" y="0"/>
                </a:moveTo>
                <a:lnTo>
                  <a:pt x="0" y="0"/>
                </a:lnTo>
                <a:lnTo>
                  <a:pt x="0" y="3054501"/>
                </a:lnTo>
                <a:lnTo>
                  <a:pt x="2714687" y="3054501"/>
                </a:lnTo>
                <a:lnTo>
                  <a:pt x="271468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 flipV="1">
            <a:off x="0" y="10989"/>
            <a:ext cx="3087668" cy="3474170"/>
          </a:xfrm>
          <a:custGeom>
            <a:avLst/>
            <a:gdLst/>
            <a:ahLst/>
            <a:cxnLst/>
            <a:rect l="l" t="t" r="r" b="b"/>
            <a:pathLst>
              <a:path w="3087668" h="3474170">
                <a:moveTo>
                  <a:pt x="0" y="3474170"/>
                </a:moveTo>
                <a:lnTo>
                  <a:pt x="3087668" y="3474170"/>
                </a:lnTo>
                <a:lnTo>
                  <a:pt x="3087668" y="0"/>
                </a:lnTo>
                <a:lnTo>
                  <a:pt x="0" y="0"/>
                </a:lnTo>
                <a:lnTo>
                  <a:pt x="0" y="34741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6052752" y="1782934"/>
            <a:ext cx="618249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151F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RESULTADOS E DISCUSSÃO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85121"/>
            <a:ext cx="1481169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 dirty="0">
                <a:solidFill>
                  <a:srgbClr val="151F28"/>
                </a:solidFill>
                <a:latin typeface="Calibri (MS)"/>
                <a:ea typeface="Calibri (MS)"/>
                <a:cs typeface="Calibri (MS)"/>
                <a:sym typeface="Calibri (MS)"/>
              </a:rPr>
              <a:t>ConclusãoConclusãoConclusãoConclusãoConclusãoConclusãoConclusãoConclusãoConclusão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65328" y="8753671"/>
            <a:ext cx="4132656" cy="628189"/>
            <a:chOff x="0" y="0"/>
            <a:chExt cx="5510208" cy="8375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10149" cy="837565"/>
            </a:xfrm>
            <a:custGeom>
              <a:avLst/>
              <a:gdLst/>
              <a:ahLst/>
              <a:cxnLst/>
              <a:rect l="l" t="t" r="r" b="b"/>
              <a:pathLst>
                <a:path w="5510149" h="837565">
                  <a:moveTo>
                    <a:pt x="0" y="0"/>
                  </a:moveTo>
                  <a:lnTo>
                    <a:pt x="5510149" y="0"/>
                  </a:lnTo>
                  <a:lnTo>
                    <a:pt x="5510149" y="837565"/>
                  </a:lnTo>
                  <a:lnTo>
                    <a:pt x="0" y="837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19388" y="8648817"/>
            <a:ext cx="497034" cy="786402"/>
            <a:chOff x="0" y="0"/>
            <a:chExt cx="662712" cy="1048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2686" cy="1048512"/>
            </a:xfrm>
            <a:custGeom>
              <a:avLst/>
              <a:gdLst/>
              <a:ahLst/>
              <a:cxnLst/>
              <a:rect l="l" t="t" r="r" b="b"/>
              <a:pathLst>
                <a:path w="662686" h="1048512">
                  <a:moveTo>
                    <a:pt x="0" y="0"/>
                  </a:moveTo>
                  <a:lnTo>
                    <a:pt x="662686" y="0"/>
                  </a:lnTo>
                  <a:lnTo>
                    <a:pt x="662686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90098" y="8839932"/>
            <a:ext cx="1366103" cy="404172"/>
            <a:chOff x="0" y="0"/>
            <a:chExt cx="1821470" cy="5388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1434" cy="538861"/>
            </a:xfrm>
            <a:custGeom>
              <a:avLst/>
              <a:gdLst/>
              <a:ahLst/>
              <a:cxnLst/>
              <a:rect l="l" t="t" r="r" b="b"/>
              <a:pathLst>
                <a:path w="1821434" h="538861">
                  <a:moveTo>
                    <a:pt x="0" y="0"/>
                  </a:moveTo>
                  <a:lnTo>
                    <a:pt x="1821434" y="0"/>
                  </a:lnTo>
                  <a:lnTo>
                    <a:pt x="1821434" y="538861"/>
                  </a:lnTo>
                  <a:lnTo>
                    <a:pt x="0" y="5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56839" y="639934"/>
            <a:ext cx="97743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>
                <a:solidFill>
                  <a:srgbClr val="22674C"/>
                </a:solidFill>
                <a:latin typeface="Arial Bold"/>
                <a:ea typeface="Arial Bold"/>
                <a:cs typeface="Arial Bold"/>
                <a:sym typeface="Arial Bold"/>
              </a:rPr>
              <a:t>CONNUTSS</a:t>
            </a:r>
            <a:r>
              <a:rPr lang="en-US" sz="2900" b="1">
                <a:solidFill>
                  <a:srgbClr val="F5BE1E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II Congresso Nacional de Nutrição, Saúde e Sustentabilidade</a:t>
            </a:r>
          </a:p>
          <a:p>
            <a:pPr algn="ctr">
              <a:lnSpc>
                <a:spcPts val="3480"/>
              </a:lnSpc>
            </a:pPr>
            <a:endParaRPr lang="en-US"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466119" y="508814"/>
            <a:ext cx="2557665" cy="1897021"/>
            <a:chOff x="0" y="0"/>
            <a:chExt cx="3410220" cy="2529362"/>
          </a:xfrm>
        </p:grpSpPr>
        <p:sp>
          <p:nvSpPr>
            <p:cNvPr id="11" name="Freeform 11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5573313" y="7232499"/>
            <a:ext cx="2714687" cy="3054501"/>
          </a:xfrm>
          <a:custGeom>
            <a:avLst/>
            <a:gdLst/>
            <a:ahLst/>
            <a:cxnLst/>
            <a:rect l="l" t="t" r="r" b="b"/>
            <a:pathLst>
              <a:path w="2714687" h="3054501">
                <a:moveTo>
                  <a:pt x="2714687" y="0"/>
                </a:moveTo>
                <a:lnTo>
                  <a:pt x="0" y="0"/>
                </a:lnTo>
                <a:lnTo>
                  <a:pt x="0" y="3054501"/>
                </a:lnTo>
                <a:lnTo>
                  <a:pt x="2714687" y="3054501"/>
                </a:lnTo>
                <a:lnTo>
                  <a:pt x="271468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 flipV="1">
            <a:off x="0" y="10989"/>
            <a:ext cx="3087668" cy="3474170"/>
          </a:xfrm>
          <a:custGeom>
            <a:avLst/>
            <a:gdLst/>
            <a:ahLst/>
            <a:cxnLst/>
            <a:rect l="l" t="t" r="r" b="b"/>
            <a:pathLst>
              <a:path w="3087668" h="3474170">
                <a:moveTo>
                  <a:pt x="0" y="3474170"/>
                </a:moveTo>
                <a:lnTo>
                  <a:pt x="3087668" y="3474170"/>
                </a:lnTo>
                <a:lnTo>
                  <a:pt x="3087668" y="0"/>
                </a:lnTo>
                <a:lnTo>
                  <a:pt x="0" y="0"/>
                </a:lnTo>
                <a:lnTo>
                  <a:pt x="0" y="34741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6052752" y="1782934"/>
            <a:ext cx="618249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151F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CONCLUSÃO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85121"/>
            <a:ext cx="1512092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>
                <a:solidFill>
                  <a:srgbClr val="151F28"/>
                </a:solidFill>
                <a:latin typeface="Calibri (MS)"/>
                <a:ea typeface="Calibri (MS)"/>
                <a:cs typeface="Calibri (MS)"/>
                <a:sym typeface="Calibri (MS)"/>
              </a:rPr>
              <a:t>ReferênciasReferênciasReferênciasReferênciasReferênciasReferênciasReferênciasReferências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65328" y="8753671"/>
            <a:ext cx="4132656" cy="628189"/>
            <a:chOff x="0" y="0"/>
            <a:chExt cx="5510208" cy="8375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10149" cy="837565"/>
            </a:xfrm>
            <a:custGeom>
              <a:avLst/>
              <a:gdLst/>
              <a:ahLst/>
              <a:cxnLst/>
              <a:rect l="l" t="t" r="r" b="b"/>
              <a:pathLst>
                <a:path w="5510149" h="837565">
                  <a:moveTo>
                    <a:pt x="0" y="0"/>
                  </a:moveTo>
                  <a:lnTo>
                    <a:pt x="5510149" y="0"/>
                  </a:lnTo>
                  <a:lnTo>
                    <a:pt x="5510149" y="837565"/>
                  </a:lnTo>
                  <a:lnTo>
                    <a:pt x="0" y="837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19388" y="8648817"/>
            <a:ext cx="497034" cy="786402"/>
            <a:chOff x="0" y="0"/>
            <a:chExt cx="662712" cy="1048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2686" cy="1048512"/>
            </a:xfrm>
            <a:custGeom>
              <a:avLst/>
              <a:gdLst/>
              <a:ahLst/>
              <a:cxnLst/>
              <a:rect l="l" t="t" r="r" b="b"/>
              <a:pathLst>
                <a:path w="662686" h="1048512">
                  <a:moveTo>
                    <a:pt x="0" y="0"/>
                  </a:moveTo>
                  <a:lnTo>
                    <a:pt x="662686" y="0"/>
                  </a:lnTo>
                  <a:lnTo>
                    <a:pt x="662686" y="1048512"/>
                  </a:lnTo>
                  <a:lnTo>
                    <a:pt x="0" y="1048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90098" y="8839932"/>
            <a:ext cx="1366103" cy="404172"/>
            <a:chOff x="0" y="0"/>
            <a:chExt cx="1821470" cy="5388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1434" cy="538861"/>
            </a:xfrm>
            <a:custGeom>
              <a:avLst/>
              <a:gdLst/>
              <a:ahLst/>
              <a:cxnLst/>
              <a:rect l="l" t="t" r="r" b="b"/>
              <a:pathLst>
                <a:path w="1821434" h="538861">
                  <a:moveTo>
                    <a:pt x="0" y="0"/>
                  </a:moveTo>
                  <a:lnTo>
                    <a:pt x="1821434" y="0"/>
                  </a:lnTo>
                  <a:lnTo>
                    <a:pt x="1821434" y="538861"/>
                  </a:lnTo>
                  <a:lnTo>
                    <a:pt x="0" y="5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56839" y="639934"/>
            <a:ext cx="9774321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b="1">
                <a:solidFill>
                  <a:srgbClr val="22674C"/>
                </a:solidFill>
                <a:latin typeface="Arial Bold"/>
                <a:ea typeface="Arial Bold"/>
                <a:cs typeface="Arial Bold"/>
                <a:sym typeface="Arial Bold"/>
              </a:rPr>
              <a:t>CONNUTSS</a:t>
            </a:r>
            <a:r>
              <a:rPr lang="en-US" sz="2900" b="1">
                <a:solidFill>
                  <a:srgbClr val="F5BE1E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2280"/>
              </a:lnSpc>
            </a:pPr>
            <a:r>
              <a:rPr lang="en-US" sz="19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II Congresso Nacional de Nutrição, Saúde e Sustentabilidade</a:t>
            </a:r>
          </a:p>
          <a:p>
            <a:pPr algn="ctr">
              <a:lnSpc>
                <a:spcPts val="3480"/>
              </a:lnSpc>
            </a:pPr>
            <a:endParaRPr lang="en-US" sz="19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466119" y="508814"/>
            <a:ext cx="2557665" cy="1897021"/>
            <a:chOff x="0" y="0"/>
            <a:chExt cx="3410220" cy="2529362"/>
          </a:xfrm>
        </p:grpSpPr>
        <p:sp>
          <p:nvSpPr>
            <p:cNvPr id="11" name="Freeform 11"/>
            <p:cNvSpPr/>
            <p:nvPr/>
          </p:nvSpPr>
          <p:spPr>
            <a:xfrm>
              <a:off x="763970" y="0"/>
              <a:ext cx="1769371" cy="1799811"/>
            </a:xfrm>
            <a:custGeom>
              <a:avLst/>
              <a:gdLst/>
              <a:ahLst/>
              <a:cxnLst/>
              <a:rect l="l" t="t" r="r" b="b"/>
              <a:pathLst>
                <a:path w="1769371" h="1799811">
                  <a:moveTo>
                    <a:pt x="0" y="0"/>
                  </a:moveTo>
                  <a:lnTo>
                    <a:pt x="1769370" y="0"/>
                  </a:lnTo>
                  <a:lnTo>
                    <a:pt x="1769370" y="1799811"/>
                  </a:lnTo>
                  <a:lnTo>
                    <a:pt x="0" y="179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819766" y="68129"/>
              <a:ext cx="453253" cy="45325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849568" y="95355"/>
              <a:ext cx="395048" cy="39504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863539" y="109327"/>
              <a:ext cx="367105" cy="367105"/>
            </a:xfrm>
            <a:custGeom>
              <a:avLst/>
              <a:gdLst/>
              <a:ahLst/>
              <a:cxnLst/>
              <a:rect l="l" t="t" r="r" b="b"/>
              <a:pathLst>
                <a:path w="367105" h="367105">
                  <a:moveTo>
                    <a:pt x="0" y="0"/>
                  </a:moveTo>
                  <a:lnTo>
                    <a:pt x="367105" y="0"/>
                  </a:lnTo>
                  <a:lnTo>
                    <a:pt x="367105" y="367104"/>
                  </a:lnTo>
                  <a:lnTo>
                    <a:pt x="0" y="36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54924"/>
              <a:ext cx="3410220" cy="67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6"/>
                </a:lnSpc>
              </a:pPr>
              <a:r>
                <a:rPr lang="en-US" sz="3047" b="1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3047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3528" y="2359240"/>
              <a:ext cx="3356692" cy="115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5"/>
                </a:lnSpc>
              </a:pPr>
              <a:r>
                <a:rPr lang="en-US" sz="525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5573313" y="7232499"/>
            <a:ext cx="2714687" cy="3054501"/>
          </a:xfrm>
          <a:custGeom>
            <a:avLst/>
            <a:gdLst/>
            <a:ahLst/>
            <a:cxnLst/>
            <a:rect l="l" t="t" r="r" b="b"/>
            <a:pathLst>
              <a:path w="2714687" h="3054501">
                <a:moveTo>
                  <a:pt x="2714687" y="0"/>
                </a:moveTo>
                <a:lnTo>
                  <a:pt x="0" y="0"/>
                </a:lnTo>
                <a:lnTo>
                  <a:pt x="0" y="3054501"/>
                </a:lnTo>
                <a:lnTo>
                  <a:pt x="2714687" y="3054501"/>
                </a:lnTo>
                <a:lnTo>
                  <a:pt x="271468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 flipV="1">
            <a:off x="0" y="10989"/>
            <a:ext cx="3087668" cy="3474170"/>
          </a:xfrm>
          <a:custGeom>
            <a:avLst/>
            <a:gdLst/>
            <a:ahLst/>
            <a:cxnLst/>
            <a:rect l="l" t="t" r="r" b="b"/>
            <a:pathLst>
              <a:path w="3087668" h="3474170">
                <a:moveTo>
                  <a:pt x="0" y="3474170"/>
                </a:moveTo>
                <a:lnTo>
                  <a:pt x="3087668" y="3474170"/>
                </a:lnTo>
                <a:lnTo>
                  <a:pt x="3087668" y="0"/>
                </a:lnTo>
                <a:lnTo>
                  <a:pt x="0" y="0"/>
                </a:lnTo>
                <a:lnTo>
                  <a:pt x="0" y="347417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5887828" y="1782934"/>
            <a:ext cx="6512344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>
                <a:solidFill>
                  <a:srgbClr val="151F2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REFERÊNCIAS BIBLIOGRÁFICAS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700270" y="7866974"/>
            <a:ext cx="464051" cy="734217"/>
            <a:chOff x="0" y="0"/>
            <a:chExt cx="618735" cy="978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744" cy="978916"/>
            </a:xfrm>
            <a:custGeom>
              <a:avLst/>
              <a:gdLst/>
              <a:ahLst/>
              <a:cxnLst/>
              <a:rect l="l" t="t" r="r" b="b"/>
              <a:pathLst>
                <a:path w="618744" h="978916">
                  <a:moveTo>
                    <a:pt x="0" y="0"/>
                  </a:moveTo>
                  <a:lnTo>
                    <a:pt x="618744" y="0"/>
                  </a:lnTo>
                  <a:lnTo>
                    <a:pt x="618744" y="978916"/>
                  </a:lnTo>
                  <a:lnTo>
                    <a:pt x="0" y="978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513201" y="8045406"/>
            <a:ext cx="1275450" cy="377351"/>
            <a:chOff x="0" y="0"/>
            <a:chExt cx="1700600" cy="5031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0657" cy="503174"/>
            </a:xfrm>
            <a:custGeom>
              <a:avLst/>
              <a:gdLst/>
              <a:ahLst/>
              <a:cxnLst/>
              <a:rect l="l" t="t" r="r" b="b"/>
              <a:pathLst>
                <a:path w="1700657" h="503174">
                  <a:moveTo>
                    <a:pt x="0" y="0"/>
                  </a:moveTo>
                  <a:lnTo>
                    <a:pt x="1700657" y="0"/>
                  </a:lnTo>
                  <a:lnTo>
                    <a:pt x="1700657" y="503174"/>
                  </a:lnTo>
                  <a:lnTo>
                    <a:pt x="0" y="50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79529" y="1448979"/>
            <a:ext cx="10528941" cy="7809321"/>
            <a:chOff x="0" y="0"/>
            <a:chExt cx="14038589" cy="10412427"/>
          </a:xfrm>
        </p:grpSpPr>
        <p:sp>
          <p:nvSpPr>
            <p:cNvPr id="9" name="Freeform 9"/>
            <p:cNvSpPr/>
            <p:nvPr/>
          </p:nvSpPr>
          <p:spPr>
            <a:xfrm>
              <a:off x="3144975" y="0"/>
              <a:ext cx="7283831" cy="7409142"/>
            </a:xfrm>
            <a:custGeom>
              <a:avLst/>
              <a:gdLst/>
              <a:ahLst/>
              <a:cxnLst/>
              <a:rect l="l" t="t" r="r" b="b"/>
              <a:pathLst>
                <a:path w="7283831" h="7409142">
                  <a:moveTo>
                    <a:pt x="0" y="0"/>
                  </a:moveTo>
                  <a:lnTo>
                    <a:pt x="7283832" y="0"/>
                  </a:lnTo>
                  <a:lnTo>
                    <a:pt x="7283832" y="7409142"/>
                  </a:lnTo>
                  <a:lnTo>
                    <a:pt x="0" y="7409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513" r="-36055" b="-6276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7491290" y="280460"/>
              <a:ext cx="1865870" cy="186587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82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7613973" y="392540"/>
              <a:ext cx="1626264" cy="162626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650" cap="sq">
                <a:solidFill>
                  <a:srgbClr val="F5BE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1180" tIns="11180" rIns="11180" bIns="11180" rtlCol="0" anchor="ctr"/>
              <a:lstStyle/>
              <a:p>
                <a:pPr algn="ctr">
                  <a:lnSpc>
                    <a:spcPts val="12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671489" y="450056"/>
              <a:ext cx="1511232" cy="1511232"/>
            </a:xfrm>
            <a:custGeom>
              <a:avLst/>
              <a:gdLst/>
              <a:ahLst/>
              <a:cxnLst/>
              <a:rect l="l" t="t" r="r" b="b"/>
              <a:pathLst>
                <a:path w="1511232" h="1511232">
                  <a:moveTo>
                    <a:pt x="0" y="0"/>
                  </a:moveTo>
                  <a:lnTo>
                    <a:pt x="1511232" y="0"/>
                  </a:lnTo>
                  <a:lnTo>
                    <a:pt x="1511232" y="1511232"/>
                  </a:lnTo>
                  <a:lnTo>
                    <a:pt x="0" y="1511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623637"/>
              <a:ext cx="14038589" cy="278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62"/>
                </a:lnSpc>
              </a:pPr>
              <a:r>
                <a:rPr lang="en-US" sz="12544" b="1">
                  <a:solidFill>
                    <a:srgbClr val="22674C"/>
                  </a:solidFill>
                  <a:latin typeface="Banana Bold"/>
                  <a:ea typeface="Banana Bold"/>
                  <a:cs typeface="Banana Bold"/>
                  <a:sym typeface="Banana Bold"/>
                </a:rPr>
                <a:t>CONNUTSS</a:t>
              </a:r>
              <a:r>
                <a:rPr lang="en-US" sz="12544">
                  <a:solidFill>
                    <a:srgbClr val="F5BE1E"/>
                  </a:solidFill>
                  <a:latin typeface="Banana"/>
                  <a:ea typeface="Banana"/>
                  <a:cs typeface="Banana"/>
                  <a:sym typeface="Banana"/>
                </a:rPr>
                <a:t>2025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0355" y="9703688"/>
              <a:ext cx="13818233" cy="485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8"/>
                </a:lnSpc>
              </a:pPr>
              <a:r>
                <a:rPr lang="en-US" sz="2163" b="1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II CONGRESSO NACIONAL DE NUTRIÇÃO, SAÚDE E SUSTENTABILIDADE</a:t>
              </a: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</Words>
  <Application>Microsoft Office PowerPoint</Application>
  <PresentationFormat>Personalizar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9" baseType="lpstr">
      <vt:lpstr>Lato Heavy</vt:lpstr>
      <vt:lpstr>Calibri (MS) Bold</vt:lpstr>
      <vt:lpstr>Allerta Stencil</vt:lpstr>
      <vt:lpstr>Montserrat</vt:lpstr>
      <vt:lpstr>Banana</vt:lpstr>
      <vt:lpstr>Arial Bold</vt:lpstr>
      <vt:lpstr>Banana Bold</vt:lpstr>
      <vt:lpstr>Montserrat Semi-Bold</vt:lpstr>
      <vt:lpstr>Calibri</vt:lpstr>
      <vt:lpstr>Arial</vt:lpstr>
      <vt:lpstr>Calibri (MS)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connuts</dc:title>
  <cp:lastModifiedBy>Diego Marques</cp:lastModifiedBy>
  <cp:revision>2</cp:revision>
  <dcterms:created xsi:type="dcterms:W3CDTF">2006-08-16T00:00:00Z</dcterms:created>
  <dcterms:modified xsi:type="dcterms:W3CDTF">2025-08-23T20:13:12Z</dcterms:modified>
  <dc:identifier>DAGw1wV77SU</dc:identifier>
</cp:coreProperties>
</file>